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3A70F-3ACC-4547-9CB0-1EE37B253E31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D2D41-A1DF-4104-BBCC-746FC7E1B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8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>
              <a:latin typeface="Times" panose="02020603050405020304" pitchFamily="18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spcBef>
                <a:spcPct val="20000"/>
              </a:spcBef>
              <a:defRPr>
                <a:solidFill>
                  <a:srgbClr val="FE9914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20000"/>
              </a:spcBef>
              <a:defRPr>
                <a:solidFill>
                  <a:srgbClr val="FE9914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20000"/>
              </a:spcBef>
              <a:defRPr>
                <a:solidFill>
                  <a:srgbClr val="FE9914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20000"/>
              </a:spcBef>
              <a:defRPr>
                <a:solidFill>
                  <a:srgbClr val="FE9914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20000"/>
              </a:spcBef>
              <a:defRPr>
                <a:solidFill>
                  <a:srgbClr val="FE9914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FE9914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FE9914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FE9914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FE9914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65D00C-21D7-4B12-80C8-22757CC62744}" type="slidenum"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0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C2F-B2A3-4806-A513-124C94C4016C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23BB-6D6E-4374-8BE7-FC9ACE68A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4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C2F-B2A3-4806-A513-124C94C4016C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23BB-6D6E-4374-8BE7-FC9ACE68A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0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C2F-B2A3-4806-A513-124C94C4016C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23BB-6D6E-4374-8BE7-FC9ACE68A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35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8CB736-841F-40E5-B94E-A3B1DFE420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438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D8BF6D-EE21-4F36-9F18-6D777E692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251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007A8F-A64F-48C3-BF96-18BD360C6C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  <a:prstGeom prst="rect">
            <a:avLst/>
          </a:prstGeom>
        </p:spPr>
        <p:txBody>
          <a:bodyPr/>
          <a:lstStyle>
            <a:lvl1pPr>
              <a:spcBef>
                <a:spcPct val="2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24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C2F-B2A3-4806-A513-124C94C4016C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23BB-6D6E-4374-8BE7-FC9ACE68A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8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C2F-B2A3-4806-A513-124C94C4016C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23BB-6D6E-4374-8BE7-FC9ACE68A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C2F-B2A3-4806-A513-124C94C4016C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23BB-6D6E-4374-8BE7-FC9ACE68A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6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C2F-B2A3-4806-A513-124C94C4016C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23BB-6D6E-4374-8BE7-FC9ACE68A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1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C2F-B2A3-4806-A513-124C94C4016C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23BB-6D6E-4374-8BE7-FC9ACE68A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1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C2F-B2A3-4806-A513-124C94C4016C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23BB-6D6E-4374-8BE7-FC9ACE68A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1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C2F-B2A3-4806-A513-124C94C4016C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23BB-6D6E-4374-8BE7-FC9ACE68A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76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BC2F-B2A3-4806-A513-124C94C4016C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23BB-6D6E-4374-8BE7-FC9ACE68A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3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EBC2F-B2A3-4806-A513-124C94C4016C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23BB-6D6E-4374-8BE7-FC9ACE68A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9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Character Tables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Decomposition of reducible representations into irreducible representations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312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</a:t>
            </a:r>
            <a:r>
              <a:rPr lang="en-US" altLang="en-US" baseline="-25000" smtClean="0"/>
              <a:t>x</a:t>
            </a:r>
            <a:r>
              <a:rPr lang="en-US" altLang="en-US" smtClean="0"/>
              <a:t> orbital</a:t>
            </a:r>
          </a:p>
        </p:txBody>
      </p:sp>
      <p:sp>
        <p:nvSpPr>
          <p:cNvPr id="75779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	If a p</a:t>
            </a:r>
            <a:r>
              <a:rPr lang="en-US" altLang="en-US" baseline="-25000"/>
              <a:t>x</a:t>
            </a:r>
            <a:r>
              <a:rPr lang="en-US" altLang="en-US"/>
              <a:t> orbital on the central atom of a molecule with C</a:t>
            </a:r>
            <a:r>
              <a:rPr lang="en-US" altLang="en-US" baseline="-25000"/>
              <a:t>2v</a:t>
            </a:r>
            <a:r>
              <a:rPr lang="en-US" altLang="en-US"/>
              <a:t> symmetry is rotated about the C</a:t>
            </a:r>
            <a:r>
              <a:rPr lang="en-US" altLang="en-US" baseline="-25000"/>
              <a:t>2</a:t>
            </a:r>
            <a:r>
              <a:rPr lang="en-US" altLang="en-US"/>
              <a:t> axis, the orbital is reversed, so the character will be -1.</a:t>
            </a:r>
          </a:p>
        </p:txBody>
      </p:sp>
      <p:pic>
        <p:nvPicPr>
          <p:cNvPr id="75780" name="Picture 7" descr="fig0416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1828801"/>
            <a:ext cx="298132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0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</a:t>
            </a:r>
            <a:r>
              <a:rPr lang="en-US" altLang="en-US" baseline="-25000" smtClean="0"/>
              <a:t>x</a:t>
            </a:r>
            <a:r>
              <a:rPr lang="en-US" altLang="en-US" smtClean="0"/>
              <a:t> orbital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	If a p</a:t>
            </a:r>
            <a:r>
              <a:rPr lang="en-US" altLang="en-US" baseline="-25000"/>
              <a:t>x</a:t>
            </a:r>
            <a:r>
              <a:rPr lang="en-US" altLang="en-US"/>
              <a:t> orbital on the central atom of a molecule with C</a:t>
            </a:r>
            <a:r>
              <a:rPr lang="en-US" altLang="en-US" baseline="-25000"/>
              <a:t>2v</a:t>
            </a:r>
            <a:r>
              <a:rPr lang="en-US" altLang="en-US"/>
              <a:t> symmetry is rotated about the C</a:t>
            </a:r>
            <a:r>
              <a:rPr lang="en-US" altLang="en-US" baseline="-25000"/>
              <a:t>2</a:t>
            </a:r>
            <a:r>
              <a:rPr lang="en-US" altLang="en-US"/>
              <a:t> axis, the orbital is reversed, so the character will be -1.</a:t>
            </a:r>
          </a:p>
        </p:txBody>
      </p:sp>
      <p:graphicFrame>
        <p:nvGraphicFramePr>
          <p:cNvPr id="76804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981200" y="4030664"/>
          <a:ext cx="8229600" cy="200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Image" r:id="rId3" imgW="10488889" imgH="2552381" progId="PhotoshopElements.Image.3">
                  <p:embed/>
                </p:oleObj>
              </mc:Choice>
              <mc:Fallback>
                <p:oleObj name="Image" r:id="rId3" imgW="10488889" imgH="2552381" progId="PhotoshopElements.Image.3">
                  <p:embed/>
                  <p:pic>
                    <p:nvPicPr>
                      <p:cNvPr id="76804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030664"/>
                        <a:ext cx="8229600" cy="200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5" name="Line 6"/>
          <p:cNvSpPr>
            <a:spLocks noChangeShapeType="1"/>
          </p:cNvSpPr>
          <p:nvPr/>
        </p:nvSpPr>
        <p:spPr bwMode="auto">
          <a:xfrm flipH="1">
            <a:off x="5105400" y="2971800"/>
            <a:ext cx="3276600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9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</a:t>
            </a:r>
            <a:r>
              <a:rPr lang="en-US" altLang="en-US" baseline="-25000" smtClean="0"/>
              <a:t>x</a:t>
            </a:r>
            <a:r>
              <a:rPr lang="en-US" altLang="en-US" smtClean="0"/>
              <a:t> orbital</a:t>
            </a:r>
          </a:p>
        </p:txBody>
      </p:sp>
      <p:pic>
        <p:nvPicPr>
          <p:cNvPr id="77827" name="Picture 6" descr="fig0416c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5663" y="1676400"/>
            <a:ext cx="3365500" cy="3924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	</a:t>
            </a:r>
            <a:r>
              <a:rPr lang="en-US" altLang="en-US" smtClean="0"/>
              <a:t>If a p</a:t>
            </a:r>
            <a:r>
              <a:rPr lang="en-US" altLang="en-US" baseline="-25000" smtClean="0"/>
              <a:t>x</a:t>
            </a:r>
            <a:r>
              <a:rPr lang="en-US" altLang="en-US" smtClean="0"/>
              <a:t> orbital on the central atom of a molecule with C</a:t>
            </a:r>
            <a:r>
              <a:rPr lang="en-US" altLang="en-US" baseline="-25000" smtClean="0"/>
              <a:t>2v</a:t>
            </a:r>
            <a:r>
              <a:rPr lang="en-US" altLang="en-US" smtClean="0"/>
              <a:t> symmetry is reflected in the yz plane, the orbital is also reversed, and the character will be -1.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949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</a:t>
            </a:r>
            <a:r>
              <a:rPr lang="en-US" altLang="en-US" baseline="-25000" smtClean="0"/>
              <a:t>x</a:t>
            </a:r>
            <a:r>
              <a:rPr lang="en-US" altLang="en-US" smtClean="0"/>
              <a:t> orbital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	If a p</a:t>
            </a:r>
            <a:r>
              <a:rPr lang="en-US" altLang="en-US" baseline="-25000"/>
              <a:t>x</a:t>
            </a:r>
            <a:r>
              <a:rPr lang="en-US" altLang="en-US"/>
              <a:t> orbital on the central atom of a molecule with C</a:t>
            </a:r>
            <a:r>
              <a:rPr lang="en-US" altLang="en-US" baseline="-25000"/>
              <a:t>2v</a:t>
            </a:r>
            <a:r>
              <a:rPr lang="en-US" altLang="en-US"/>
              <a:t> symmetry is reflected in the yz plane, the orbital is also reversed, and the character will be -1.</a:t>
            </a:r>
          </a:p>
        </p:txBody>
      </p:sp>
      <p:graphicFrame>
        <p:nvGraphicFramePr>
          <p:cNvPr id="78852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2133600" y="3733801"/>
          <a:ext cx="786765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Image" r:id="rId3" imgW="10488889" imgH="2552381" progId="PhotoshopElements.Image.3">
                  <p:embed/>
                </p:oleObj>
              </mc:Choice>
              <mc:Fallback>
                <p:oleObj name="Image" r:id="rId3" imgW="10488889" imgH="2552381" progId="PhotoshopElements.Image.3">
                  <p:embed/>
                  <p:pic>
                    <p:nvPicPr>
                      <p:cNvPr id="78852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33801"/>
                        <a:ext cx="7867650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3" name="Line 7"/>
          <p:cNvSpPr>
            <a:spLocks noChangeShapeType="1"/>
          </p:cNvSpPr>
          <p:nvPr/>
        </p:nvSpPr>
        <p:spPr bwMode="auto">
          <a:xfrm flipH="1">
            <a:off x="7315200" y="2971800"/>
            <a:ext cx="1905000" cy="2057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7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</a:t>
            </a:r>
            <a:r>
              <a:rPr lang="en-US" altLang="en-US" baseline="-25000" smtClean="0"/>
              <a:t>x</a:t>
            </a:r>
            <a:r>
              <a:rPr lang="en-US" altLang="en-US" smtClean="0"/>
              <a:t> orbital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	If a p</a:t>
            </a:r>
            <a:r>
              <a:rPr lang="en-US" altLang="en-US" baseline="-25000"/>
              <a:t>x</a:t>
            </a:r>
            <a:r>
              <a:rPr lang="en-US" altLang="en-US"/>
              <a:t> orbital on the central atom of a molecule with C</a:t>
            </a:r>
            <a:r>
              <a:rPr lang="en-US" altLang="en-US" baseline="-25000"/>
              <a:t>2v</a:t>
            </a:r>
            <a:r>
              <a:rPr lang="en-US" altLang="en-US"/>
              <a:t> symmetry is reflected in the xz plane, the orbital is unchanged, so the character is +1.</a:t>
            </a:r>
          </a:p>
        </p:txBody>
      </p:sp>
      <p:graphicFrame>
        <p:nvGraphicFramePr>
          <p:cNvPr id="7987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133600" y="3733801"/>
          <a:ext cx="786765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Image" r:id="rId3" imgW="10488889" imgH="2552381" progId="PhotoshopElements.Image.3">
                  <p:embed/>
                </p:oleObj>
              </mc:Choice>
              <mc:Fallback>
                <p:oleObj name="Image" r:id="rId3" imgW="10488889" imgH="2552381" progId="PhotoshopElements.Image.3">
                  <p:embed/>
                  <p:pic>
                    <p:nvPicPr>
                      <p:cNvPr id="79876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33801"/>
                        <a:ext cx="7867650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7" name="Line 5"/>
          <p:cNvSpPr>
            <a:spLocks noChangeShapeType="1"/>
          </p:cNvSpPr>
          <p:nvPr/>
        </p:nvSpPr>
        <p:spPr bwMode="auto">
          <a:xfrm flipH="1">
            <a:off x="6248400" y="2971800"/>
            <a:ext cx="1905000" cy="2057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5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598489"/>
            <a:ext cx="8191500" cy="5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3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89" y="588964"/>
            <a:ext cx="8150225" cy="568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8800"/>
            <a:ext cx="8229600" cy="574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757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 Table Representations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1.  Characters of +1 indicate that the basis function is unchanged by the symmetry operation.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2.  Characters of -1 indicate that the basis function is reversed by the symmetry operation.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3.  Characters of 0 indicate that the basis function undergoes a more complicated change.</a:t>
            </a:r>
          </a:p>
        </p:txBody>
      </p:sp>
    </p:spTree>
    <p:extLst>
      <p:ext uri="{BB962C8B-B14F-4D97-AF65-F5344CB8AC3E}">
        <p14:creationId xmlns:p14="http://schemas.microsoft.com/office/powerpoint/2010/main" val="17529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 Table Representations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1.  An </a:t>
            </a:r>
            <a:r>
              <a:rPr lang="en-US" altLang="en-US" i="1" smtClean="0"/>
              <a:t>A</a:t>
            </a:r>
            <a:r>
              <a:rPr lang="en-US" altLang="en-US" smtClean="0"/>
              <a:t> representation indicates that the functions are symmetric with respect to rotation about the principal axis of rotation.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2.  </a:t>
            </a:r>
            <a:r>
              <a:rPr lang="en-US" altLang="en-US" i="1" smtClean="0"/>
              <a:t>B</a:t>
            </a:r>
            <a:r>
              <a:rPr lang="en-US" altLang="en-US" smtClean="0"/>
              <a:t> representations are asymmetric with respect to rotation about the principal axis.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3.  </a:t>
            </a:r>
            <a:r>
              <a:rPr lang="en-US" altLang="en-US" i="1" smtClean="0"/>
              <a:t>E</a:t>
            </a:r>
            <a:r>
              <a:rPr lang="en-US" altLang="en-US" smtClean="0"/>
              <a:t> representations are doubly degenerate.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4.  </a:t>
            </a:r>
            <a:r>
              <a:rPr lang="en-US" altLang="en-US" i="1" smtClean="0"/>
              <a:t>T</a:t>
            </a:r>
            <a:r>
              <a:rPr lang="en-US" altLang="en-US" smtClean="0"/>
              <a:t> representations are triply degenerate.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5.  Subscrips </a:t>
            </a:r>
            <a:r>
              <a:rPr lang="en-US" altLang="en-US" i="1" smtClean="0"/>
              <a:t>u </a:t>
            </a:r>
            <a:r>
              <a:rPr lang="en-US" altLang="en-US" smtClean="0"/>
              <a:t>and </a:t>
            </a:r>
            <a:r>
              <a:rPr lang="en-US" altLang="en-US" i="1" smtClean="0"/>
              <a:t>g</a:t>
            </a:r>
            <a:r>
              <a:rPr lang="en-US" altLang="en-US" smtClean="0"/>
              <a:t> indicate asymmetric (</a:t>
            </a:r>
            <a:r>
              <a:rPr lang="en-US" altLang="en-US" i="1" smtClean="0"/>
              <a:t>ungerade</a:t>
            </a:r>
            <a:r>
              <a:rPr lang="en-US" altLang="en-US" smtClean="0"/>
              <a:t>) or symmetric (</a:t>
            </a:r>
            <a:r>
              <a:rPr lang="en-US" altLang="en-US" i="1" smtClean="0"/>
              <a:t>gerade</a:t>
            </a:r>
            <a:r>
              <a:rPr lang="en-US" altLang="en-US" smtClean="0"/>
              <a:t>) with respect to a center of inversion.</a:t>
            </a:r>
            <a:endParaRPr lang="en-US" altLang="en-US" i="1" smtClean="0"/>
          </a:p>
        </p:txBody>
      </p:sp>
    </p:spTree>
    <p:extLst>
      <p:ext uri="{BB962C8B-B14F-4D97-AF65-F5344CB8AC3E}">
        <p14:creationId xmlns:p14="http://schemas.microsoft.com/office/powerpoint/2010/main" val="248160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Page </a:t>
            </a:r>
            <a:fld id="{7FD1C0FC-02D4-4B55-A0E5-F6533EA8A6C6}" type="slidenum">
              <a:rPr lang="en-US" altLang="en-US" sz="10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2209801" y="457200"/>
            <a:ext cx="473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General form of Character Tables:</a:t>
            </a:r>
          </a:p>
        </p:txBody>
      </p:sp>
      <p:sp>
        <p:nvSpPr>
          <p:cNvPr id="66564" name="Line 3"/>
          <p:cNvSpPr>
            <a:spLocks noChangeShapeType="1"/>
          </p:cNvSpPr>
          <p:nvPr/>
        </p:nvSpPr>
        <p:spPr bwMode="auto">
          <a:xfrm>
            <a:off x="2362200" y="1524000"/>
            <a:ext cx="693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5" name="Line 4"/>
          <p:cNvSpPr>
            <a:spLocks noChangeShapeType="1"/>
          </p:cNvSpPr>
          <p:nvPr/>
        </p:nvSpPr>
        <p:spPr bwMode="auto">
          <a:xfrm>
            <a:off x="6705600" y="11430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Text Box 5"/>
          <p:cNvSpPr txBox="1">
            <a:spLocks noChangeArrowheads="1"/>
          </p:cNvSpPr>
          <p:nvPr/>
        </p:nvSpPr>
        <p:spPr bwMode="auto">
          <a:xfrm>
            <a:off x="2743200" y="106680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(a)</a:t>
            </a:r>
          </a:p>
        </p:txBody>
      </p:sp>
      <p:sp>
        <p:nvSpPr>
          <p:cNvPr id="66567" name="Text Box 6"/>
          <p:cNvSpPr txBox="1">
            <a:spLocks noChangeArrowheads="1"/>
          </p:cNvSpPr>
          <p:nvPr/>
        </p:nvSpPr>
        <p:spPr bwMode="auto">
          <a:xfrm>
            <a:off x="4022725" y="1031875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(b)</a:t>
            </a: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4114800" y="175260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(c)</a:t>
            </a:r>
          </a:p>
        </p:txBody>
      </p:sp>
      <p:sp>
        <p:nvSpPr>
          <p:cNvPr id="66569" name="Text Box 8"/>
          <p:cNvSpPr txBox="1">
            <a:spLocks noChangeArrowheads="1"/>
          </p:cNvSpPr>
          <p:nvPr/>
        </p:nvSpPr>
        <p:spPr bwMode="auto">
          <a:xfrm>
            <a:off x="6934200" y="175260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(d) (e)</a:t>
            </a:r>
          </a:p>
        </p:txBody>
      </p:sp>
      <p:sp>
        <p:nvSpPr>
          <p:cNvPr id="66570" name="Line 9"/>
          <p:cNvSpPr>
            <a:spLocks noChangeShapeType="1"/>
          </p:cNvSpPr>
          <p:nvPr/>
        </p:nvSpPr>
        <p:spPr bwMode="auto">
          <a:xfrm>
            <a:off x="3352800" y="11430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1" name="Text Box 10"/>
          <p:cNvSpPr txBox="1">
            <a:spLocks noChangeArrowheads="1"/>
          </p:cNvSpPr>
          <p:nvPr/>
        </p:nvSpPr>
        <p:spPr bwMode="auto">
          <a:xfrm>
            <a:off x="2727325" y="17176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(f)</a:t>
            </a:r>
          </a:p>
        </p:txBody>
      </p:sp>
      <p:sp>
        <p:nvSpPr>
          <p:cNvPr id="66572" name="Text Box 11"/>
          <p:cNvSpPr txBox="1">
            <a:spLocks noChangeArrowheads="1"/>
          </p:cNvSpPr>
          <p:nvPr/>
        </p:nvSpPr>
        <p:spPr bwMode="auto">
          <a:xfrm>
            <a:off x="1524001" y="2514600"/>
            <a:ext cx="6613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(a)  Gives the Schonflies symbol for the point group.</a:t>
            </a:r>
          </a:p>
        </p:txBody>
      </p:sp>
      <p:sp>
        <p:nvSpPr>
          <p:cNvPr id="66573" name="Text Box 12"/>
          <p:cNvSpPr txBox="1">
            <a:spLocks noChangeArrowheads="1"/>
          </p:cNvSpPr>
          <p:nvPr/>
        </p:nvSpPr>
        <p:spPr bwMode="auto">
          <a:xfrm>
            <a:off x="1524000" y="3048000"/>
            <a:ext cx="737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(b) Lists the symmetry operations (by class) for that group.</a:t>
            </a:r>
          </a:p>
        </p:txBody>
      </p:sp>
      <p:sp>
        <p:nvSpPr>
          <p:cNvPr id="66574" name="Text Box 13"/>
          <p:cNvSpPr txBox="1">
            <a:spLocks noChangeArrowheads="1"/>
          </p:cNvSpPr>
          <p:nvPr/>
        </p:nvSpPr>
        <p:spPr bwMode="auto">
          <a:xfrm>
            <a:off x="1524001" y="3505201"/>
            <a:ext cx="89675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(c) Lists the characters, for all irreducible representations for each class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	 of operation.</a:t>
            </a:r>
          </a:p>
        </p:txBody>
      </p:sp>
      <p:sp>
        <p:nvSpPr>
          <p:cNvPr id="66575" name="Text Box 14"/>
          <p:cNvSpPr txBox="1">
            <a:spLocks noChangeArrowheads="1"/>
          </p:cNvSpPr>
          <p:nvPr/>
        </p:nvSpPr>
        <p:spPr bwMode="auto">
          <a:xfrm>
            <a:off x="1524001" y="4267201"/>
            <a:ext cx="823815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(d) Shows the irreducible representation for which the six vectors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	T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, T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y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, T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z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, and R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, R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y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, R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z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, provide the basis.</a:t>
            </a:r>
          </a:p>
        </p:txBody>
      </p:sp>
      <p:sp>
        <p:nvSpPr>
          <p:cNvPr id="66576" name="Text Box 15"/>
          <p:cNvSpPr txBox="1">
            <a:spLocks noChangeArrowheads="1"/>
          </p:cNvSpPr>
          <p:nvPr/>
        </p:nvSpPr>
        <p:spPr bwMode="auto">
          <a:xfrm>
            <a:off x="1471612" y="5105401"/>
            <a:ext cx="92849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(e) Shows how functions that are binary combinations of x,y,z (xy or z</a:t>
            </a:r>
            <a:r>
              <a:rPr lang="en-GB" altLang="en-US" sz="24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     provide bases for certain irreducible representation.(Raman d orbitals)</a:t>
            </a:r>
          </a:p>
        </p:txBody>
      </p:sp>
      <p:sp>
        <p:nvSpPr>
          <p:cNvPr id="66577" name="Text Box 16"/>
          <p:cNvSpPr txBox="1">
            <a:spLocks noChangeArrowheads="1"/>
          </p:cNvSpPr>
          <p:nvPr/>
        </p:nvSpPr>
        <p:spPr bwMode="auto">
          <a:xfrm>
            <a:off x="1524000" y="6035676"/>
            <a:ext cx="77572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(f) List conventional symbols for irreducible representations: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GB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Mulliken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symbols</a:t>
            </a:r>
          </a:p>
        </p:txBody>
      </p:sp>
    </p:spTree>
    <p:extLst>
      <p:ext uri="{BB962C8B-B14F-4D97-AF65-F5344CB8AC3E}">
        <p14:creationId xmlns:p14="http://schemas.microsoft.com/office/powerpoint/2010/main" val="71015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4191001" y="76201"/>
            <a:ext cx="4075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Symmetry of orbitals and functions</a:t>
            </a:r>
          </a:p>
        </p:txBody>
      </p:sp>
      <p:graphicFrame>
        <p:nvGraphicFramePr>
          <p:cNvPr id="450563" name="Group 3"/>
          <p:cNvGraphicFramePr>
            <a:graphicFrameLocks noGrp="1"/>
          </p:cNvGraphicFramePr>
          <p:nvPr/>
        </p:nvGraphicFramePr>
        <p:xfrm>
          <a:off x="1600200" y="476250"/>
          <a:ext cx="8991600" cy="4657726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79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alt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C</a:t>
                      </a:r>
                      <a:r>
                        <a:rPr kumimoji="0" lang="en-US" alt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C</a:t>
                      </a:r>
                      <a:r>
                        <a:rPr kumimoji="0" lang="en-US" alt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C</a:t>
                      </a:r>
                      <a:r>
                        <a:rPr kumimoji="0" lang="en-US" alt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C</a:t>
                      </a:r>
                      <a:r>
                        <a:rPr kumimoji="0" lang="en-US" alt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(C</a:t>
                      </a:r>
                      <a:r>
                        <a:rPr kumimoji="0" lang="en-US" alt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MT Bold" pitchFamily="66" charset="0"/>
                          <a:sym typeface="Symbol" pitchFamily="18" charset="2"/>
                        </a:rPr>
                        <a:t>i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cript MT Bold" pitchFamily="66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S</a:t>
                      </a:r>
                      <a:r>
                        <a:rPr kumimoji="0" lang="en-US" alt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S</a:t>
                      </a:r>
                      <a:r>
                        <a:rPr kumimoji="0" lang="en-US" alt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3 </a:t>
                      </a:r>
                      <a:r>
                        <a:rPr kumimoji="0" lang="en-US" alt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6 </a:t>
                      </a:r>
                      <a:r>
                        <a:rPr kumimoji="0" lang="en-US" alt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alt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1g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y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z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alt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2g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US" alt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(2z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x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y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x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y</a:t>
                      </a:r>
                      <a:r>
                        <a:rPr kumimoji="0" lang="en-US" alt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US" alt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1g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</a:t>
                      </a:r>
                      <a:r>
                        <a:rPr kumimoji="0" lang="en-US" alt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altLang="en-US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altLang="en-US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US" alt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2g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xz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yz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xy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alt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1u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alt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2u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US" alt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US" alt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1u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(x, y, z)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US" alt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2u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6189" name="Text Box 173"/>
          <p:cNvSpPr txBox="1">
            <a:spLocks noChangeArrowheads="1"/>
          </p:cNvSpPr>
          <p:nvPr/>
        </p:nvSpPr>
        <p:spPr bwMode="auto">
          <a:xfrm>
            <a:off x="1288025" y="5084763"/>
            <a:ext cx="10009239" cy="1588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More notes about symmetry labels and characters: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-“T” indicates that the representation is triply-degenerate – this means that the functions grouped in parentheses must be treated as a threesome and can not be considered individually.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-The subscripts g (</a:t>
            </a:r>
            <a:r>
              <a:rPr lang="en-US" altLang="en-US" sz="1800" dirty="0" err="1">
                <a:solidFill>
                  <a:srgbClr val="FF0000"/>
                </a:solidFill>
              </a:rPr>
              <a:t>gerade</a:t>
            </a:r>
            <a:r>
              <a:rPr lang="en-US" altLang="en-US" sz="1800" dirty="0">
                <a:solidFill>
                  <a:srgbClr val="FF0000"/>
                </a:solidFill>
              </a:rPr>
              <a:t>) and u (</a:t>
            </a:r>
            <a:r>
              <a:rPr lang="en-US" altLang="en-US" sz="1800" dirty="0" err="1">
                <a:solidFill>
                  <a:srgbClr val="FF0000"/>
                </a:solidFill>
              </a:rPr>
              <a:t>ungerade</a:t>
            </a:r>
            <a:r>
              <a:rPr lang="en-US" altLang="en-US" sz="1800" dirty="0">
                <a:solidFill>
                  <a:srgbClr val="FF0000"/>
                </a:solidFill>
              </a:rPr>
              <a:t>) in the symmetry representation label indicates “symmetric” or “anti-symmetric” with respect to the </a:t>
            </a:r>
            <a:r>
              <a:rPr lang="en-US" altLang="en-US" sz="1800" dirty="0">
                <a:solidFill>
                  <a:srgbClr val="FF0000"/>
                </a:solidFill>
                <a:sym typeface="Symbol" panose="05050102010706020507" pitchFamily="18" charset="2"/>
              </a:rPr>
              <a:t>inversion center, </a:t>
            </a:r>
            <a:r>
              <a:rPr lang="en-US" altLang="en-US" sz="1800" dirty="0" err="1">
                <a:solidFill>
                  <a:srgbClr val="FF0000"/>
                </a:solidFill>
                <a:latin typeface="Script MT Bold" panose="03040602040607080904" pitchFamily="66" charset="0"/>
                <a:sym typeface="Symbol" panose="05050102010706020507" pitchFamily="18" charset="2"/>
              </a:rPr>
              <a:t>i</a:t>
            </a:r>
            <a:r>
              <a:rPr lang="en-US" altLang="en-US" sz="1800" dirty="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96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FFCC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rgbClr val="FFCC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3200">
                <a:solidFill>
                  <a:srgbClr val="FFCC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rgbClr val="FFCC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rgbClr val="FFCC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rgbClr val="FFCC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rgbClr val="FFCC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rgbClr val="FFCC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rgbClr val="FFCC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F26B7F-6502-4300-8350-F12867DDC998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87043" name="Text Box 19"/>
          <p:cNvSpPr>
            <a:spLocks noGrp="1" noChangeArrowheads="1"/>
          </p:cNvSpPr>
          <p:nvPr>
            <p:ph type="ctrTitle" sz="quarter"/>
          </p:nvPr>
        </p:nvSpPr>
        <p:spPr>
          <a:xfrm>
            <a:off x="2135189" y="1875676"/>
            <a:ext cx="8281987" cy="2086725"/>
          </a:xfrm>
          <a:noFill/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sz="3600" b="1" dirty="0">
                <a:solidFill>
                  <a:srgbClr val="C00000"/>
                </a:solidFill>
              </a:rPr>
              <a:t/>
            </a:r>
            <a:br>
              <a:rPr lang="en-GB" altLang="en-US" sz="3600" b="1" dirty="0">
                <a:solidFill>
                  <a:srgbClr val="C00000"/>
                </a:solidFill>
              </a:rPr>
            </a:br>
            <a:r>
              <a:rPr lang="en-GB" altLang="en-US" sz="3600" b="1" dirty="0" smtClean="0">
                <a:solidFill>
                  <a:srgbClr val="C00000"/>
                </a:solidFill>
              </a:rPr>
              <a:t>Conversion of Reducible Representations into Irreducible Representations</a:t>
            </a:r>
            <a:r>
              <a:rPr lang="en-GB" altLang="en-US" sz="3600" b="1" dirty="0">
                <a:solidFill>
                  <a:srgbClr val="C00000"/>
                </a:solidFill>
              </a:rPr>
              <a:t/>
            </a:r>
            <a:br>
              <a:rPr lang="en-GB" altLang="en-US" sz="3600" b="1" dirty="0">
                <a:solidFill>
                  <a:srgbClr val="C00000"/>
                </a:solidFill>
              </a:rPr>
            </a:br>
            <a:endParaRPr lang="en-GB" alt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8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Page </a:t>
            </a:r>
            <a:fld id="{DA3E8AA6-AD51-42EF-8628-4E997DD4CDE2}" type="slidenum">
              <a:rPr lang="en-US" altLang="en-US" sz="10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000"/>
          </a:p>
        </p:txBody>
      </p:sp>
      <p:sp>
        <p:nvSpPr>
          <p:cNvPr id="94211" name="Rectangle 2"/>
          <p:cNvSpPr>
            <a:spLocks noChangeArrowheads="1"/>
          </p:cNvSpPr>
          <p:nvPr/>
        </p:nvSpPr>
        <p:spPr bwMode="auto">
          <a:xfrm>
            <a:off x="2351088" y="476250"/>
            <a:ext cx="5211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1835F"/>
                </a:solidFill>
                <a:latin typeface="Times New Roman" panose="02020603050405020304" pitchFamily="18" charset="0"/>
              </a:rPr>
              <a:t>Generating Reducible Representations</a:t>
            </a:r>
          </a:p>
        </p:txBody>
      </p:sp>
      <p:sp>
        <p:nvSpPr>
          <p:cNvPr id="94212" name="Line 3"/>
          <p:cNvSpPr>
            <a:spLocks noChangeShapeType="1"/>
          </p:cNvSpPr>
          <p:nvPr/>
        </p:nvSpPr>
        <p:spPr bwMode="auto">
          <a:xfrm>
            <a:off x="4267200" y="1981200"/>
            <a:ext cx="4800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3" name="Line 4"/>
          <p:cNvSpPr>
            <a:spLocks noChangeShapeType="1"/>
          </p:cNvSpPr>
          <p:nvPr/>
        </p:nvSpPr>
        <p:spPr bwMode="auto">
          <a:xfrm>
            <a:off x="4800600" y="1600200"/>
            <a:ext cx="1588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4" name="Text Box 5"/>
          <p:cNvSpPr txBox="1">
            <a:spLocks noChangeArrowheads="1"/>
          </p:cNvSpPr>
          <p:nvPr/>
        </p:nvSpPr>
        <p:spPr bwMode="auto">
          <a:xfrm>
            <a:off x="4191001" y="15240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  <a:r>
              <a:rPr lang="en-GB" altLang="en-US" sz="2400" b="1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2v</a:t>
            </a:r>
          </a:p>
        </p:txBody>
      </p:sp>
      <p:sp>
        <p:nvSpPr>
          <p:cNvPr id="94215" name="Text Box 6"/>
          <p:cNvSpPr txBox="1">
            <a:spLocks noChangeArrowheads="1"/>
          </p:cNvSpPr>
          <p:nvPr/>
        </p:nvSpPr>
        <p:spPr bwMode="auto">
          <a:xfrm>
            <a:off x="4191000" y="2057400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Symbol" panose="05050102010706020507" pitchFamily="18" charset="2"/>
              </a:rPr>
              <a:t>G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3n</a:t>
            </a:r>
          </a:p>
        </p:txBody>
      </p:sp>
      <p:sp>
        <p:nvSpPr>
          <p:cNvPr id="94216" name="Text Box 7"/>
          <p:cNvSpPr txBox="1">
            <a:spLocks noChangeArrowheads="1"/>
          </p:cNvSpPr>
          <p:nvPr/>
        </p:nvSpPr>
        <p:spPr bwMode="auto">
          <a:xfrm>
            <a:off x="5105400" y="15240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94217" name="Text Box 8"/>
          <p:cNvSpPr txBox="1">
            <a:spLocks noChangeArrowheads="1"/>
          </p:cNvSpPr>
          <p:nvPr/>
        </p:nvSpPr>
        <p:spPr bwMode="auto">
          <a:xfrm>
            <a:off x="5715000" y="1524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4218" name="Text Box 9"/>
          <p:cNvSpPr txBox="1">
            <a:spLocks noChangeArrowheads="1"/>
          </p:cNvSpPr>
          <p:nvPr/>
        </p:nvSpPr>
        <p:spPr bwMode="auto">
          <a:xfrm>
            <a:off x="6553201" y="1447800"/>
            <a:ext cx="69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Symbol" panose="05050102010706020507" pitchFamily="18" charset="2"/>
              </a:rPr>
              <a:t>s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(xz)</a:t>
            </a:r>
          </a:p>
        </p:txBody>
      </p:sp>
      <p:sp>
        <p:nvSpPr>
          <p:cNvPr id="94219" name="Rectangle 10"/>
          <p:cNvSpPr>
            <a:spLocks noChangeArrowheads="1"/>
          </p:cNvSpPr>
          <p:nvPr/>
        </p:nvSpPr>
        <p:spPr bwMode="auto">
          <a:xfrm>
            <a:off x="7391401" y="1447800"/>
            <a:ext cx="69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Symbol" panose="05050102010706020507" pitchFamily="18" charset="2"/>
              </a:rPr>
              <a:t>s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(yz)</a:t>
            </a:r>
          </a:p>
        </p:txBody>
      </p:sp>
      <p:sp>
        <p:nvSpPr>
          <p:cNvPr id="94220" name="Text Box 11"/>
          <p:cNvSpPr txBox="1">
            <a:spLocks noChangeArrowheads="1"/>
          </p:cNvSpPr>
          <p:nvPr/>
        </p:nvSpPr>
        <p:spPr bwMode="auto">
          <a:xfrm>
            <a:off x="4953000" y="2133600"/>
            <a:ext cx="50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+9</a:t>
            </a:r>
          </a:p>
        </p:txBody>
      </p:sp>
      <p:sp>
        <p:nvSpPr>
          <p:cNvPr id="94221" name="Text Box 12"/>
          <p:cNvSpPr txBox="1">
            <a:spLocks noChangeArrowheads="1"/>
          </p:cNvSpPr>
          <p:nvPr/>
        </p:nvSpPr>
        <p:spPr bwMode="auto">
          <a:xfrm>
            <a:off x="5715000" y="21336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94222" name="Text Box 13"/>
          <p:cNvSpPr txBox="1">
            <a:spLocks noChangeArrowheads="1"/>
          </p:cNvSpPr>
          <p:nvPr/>
        </p:nvSpPr>
        <p:spPr bwMode="auto">
          <a:xfrm>
            <a:off x="6553200" y="2133600"/>
            <a:ext cx="50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+1</a:t>
            </a:r>
          </a:p>
        </p:txBody>
      </p:sp>
      <p:sp>
        <p:nvSpPr>
          <p:cNvPr id="94223" name="Text Box 14"/>
          <p:cNvSpPr txBox="1">
            <a:spLocks noChangeArrowheads="1"/>
          </p:cNvSpPr>
          <p:nvPr/>
        </p:nvSpPr>
        <p:spPr bwMode="auto">
          <a:xfrm>
            <a:off x="7543800" y="2133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4224" name="Text Box 15"/>
          <p:cNvSpPr txBox="1">
            <a:spLocks noChangeArrowheads="1"/>
          </p:cNvSpPr>
          <p:nvPr/>
        </p:nvSpPr>
        <p:spPr bwMode="auto">
          <a:xfrm>
            <a:off x="2514600" y="9144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Summarising we get that </a:t>
            </a:r>
            <a:r>
              <a:rPr lang="en-GB" altLang="en-US" sz="2400">
                <a:solidFill>
                  <a:schemeClr val="tx1"/>
                </a:solidFill>
                <a:latin typeface="Symbol" panose="05050102010706020507" pitchFamily="18" charset="2"/>
              </a:rPr>
              <a:t>G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3n 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for this molecule is:</a:t>
            </a:r>
          </a:p>
        </p:txBody>
      </p:sp>
      <p:graphicFrame>
        <p:nvGraphicFramePr>
          <p:cNvPr id="368707" name="Group 67"/>
          <p:cNvGraphicFramePr>
            <a:graphicFrameLocks noGrp="1"/>
          </p:cNvGraphicFramePr>
          <p:nvPr/>
        </p:nvGraphicFramePr>
        <p:xfrm>
          <a:off x="2855914" y="3505201"/>
          <a:ext cx="6059487" cy="2501901"/>
        </p:xfrm>
        <a:graphic>
          <a:graphicData uri="http://schemas.openxmlformats.org/drawingml/2006/table">
            <a:tbl>
              <a:tblPr/>
              <a:tblGrid>
                <a:gridCol w="725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2763"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GB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2v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(xz)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E207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(yz)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E207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E207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, y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, z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xy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3"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x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E207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xz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325"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 ,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E207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yz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4275" name="Text Box 66"/>
          <p:cNvSpPr txBox="1">
            <a:spLocks noChangeArrowheads="1"/>
          </p:cNvSpPr>
          <p:nvPr/>
        </p:nvSpPr>
        <p:spPr bwMode="auto">
          <a:xfrm>
            <a:off x="2057401" y="2895600"/>
            <a:ext cx="7877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To reduce this we need the character table for the  point groups</a:t>
            </a:r>
          </a:p>
        </p:txBody>
      </p:sp>
    </p:spTree>
    <p:extLst>
      <p:ext uri="{BB962C8B-B14F-4D97-AF65-F5344CB8AC3E}">
        <p14:creationId xmlns:p14="http://schemas.microsoft.com/office/powerpoint/2010/main" val="246077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Page </a:t>
            </a:r>
            <a:fld id="{D19CE19B-4DFC-4031-AE88-1BB19451AA12}" type="slidenum">
              <a:rPr lang="en-US" altLang="en-US" sz="10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000"/>
          </a:p>
        </p:txBody>
      </p:sp>
      <p:sp>
        <p:nvSpPr>
          <p:cNvPr id="95235" name="Rectangle 2"/>
          <p:cNvSpPr>
            <a:spLocks noChangeArrowheads="1"/>
          </p:cNvSpPr>
          <p:nvPr/>
        </p:nvSpPr>
        <p:spPr bwMode="auto">
          <a:xfrm>
            <a:off x="1828801" y="228600"/>
            <a:ext cx="5053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01835F"/>
                </a:solidFill>
                <a:latin typeface="Times New Roman" panose="02020603050405020304" pitchFamily="18" charset="0"/>
              </a:rPr>
              <a:t>Reducing  Reducible Representations</a:t>
            </a:r>
          </a:p>
        </p:txBody>
      </p:sp>
      <p:sp>
        <p:nvSpPr>
          <p:cNvPr id="95236" name="Text Box 3"/>
          <p:cNvSpPr txBox="1">
            <a:spLocks noChangeArrowheads="1"/>
          </p:cNvSpPr>
          <p:nvPr/>
        </p:nvSpPr>
        <p:spPr bwMode="auto">
          <a:xfrm>
            <a:off x="1981200" y="1344614"/>
            <a:ext cx="4070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We need to use the reduction formula:</a:t>
            </a:r>
          </a:p>
        </p:txBody>
      </p:sp>
      <p:sp>
        <p:nvSpPr>
          <p:cNvPr id="95237" name="Rectangle 4"/>
          <p:cNvSpPr>
            <a:spLocks noChangeArrowheads="1"/>
          </p:cNvSpPr>
          <p:nvPr/>
        </p:nvSpPr>
        <p:spPr bwMode="auto">
          <a:xfrm>
            <a:off x="5233988" y="3186113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1800">
              <a:solidFill>
                <a:srgbClr val="FE9914"/>
              </a:solidFill>
            </a:endParaRPr>
          </a:p>
        </p:txBody>
      </p:sp>
      <p:graphicFrame>
        <p:nvGraphicFramePr>
          <p:cNvPr id="95238" name="Object 5"/>
          <p:cNvGraphicFramePr>
            <a:graphicFrameLocks noChangeAspect="1"/>
          </p:cNvGraphicFramePr>
          <p:nvPr/>
        </p:nvGraphicFramePr>
        <p:xfrm>
          <a:off x="6400801" y="1066800"/>
          <a:ext cx="385762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r:id="rId3" imgW="1726451" imgH="482391" progId="Equation.3">
                  <p:embed/>
                </p:oleObj>
              </mc:Choice>
              <mc:Fallback>
                <p:oleObj r:id="rId3" imgW="1726451" imgH="482391" progId="Equation.3">
                  <p:embed/>
                  <p:pic>
                    <p:nvPicPr>
                      <p:cNvPr id="9523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1" y="1066800"/>
                        <a:ext cx="3857625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9" name="Text Box 6"/>
          <p:cNvSpPr txBox="1">
            <a:spLocks noChangeArrowheads="1"/>
          </p:cNvSpPr>
          <p:nvPr/>
        </p:nvSpPr>
        <p:spPr bwMode="auto">
          <a:xfrm>
            <a:off x="1752601" y="2209801"/>
            <a:ext cx="69897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Where </a:t>
            </a:r>
            <a:r>
              <a:rPr lang="en-GB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800" b="1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is the number of times the irreducible representation, p,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occurs in any reducible representation.</a:t>
            </a:r>
          </a:p>
        </p:txBody>
      </p:sp>
      <p:sp>
        <p:nvSpPr>
          <p:cNvPr id="95240" name="Text Box 7"/>
          <p:cNvSpPr txBox="1">
            <a:spLocks noChangeArrowheads="1"/>
          </p:cNvSpPr>
          <p:nvPr/>
        </p:nvSpPr>
        <p:spPr bwMode="auto">
          <a:xfrm>
            <a:off x="1752600" y="3124201"/>
            <a:ext cx="5564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is the number of symmetry operations in the group</a:t>
            </a:r>
          </a:p>
        </p:txBody>
      </p:sp>
      <p:sp>
        <p:nvSpPr>
          <p:cNvPr id="95241" name="Text Box 8"/>
          <p:cNvSpPr txBox="1">
            <a:spLocks noChangeArrowheads="1"/>
          </p:cNvSpPr>
          <p:nvPr/>
        </p:nvSpPr>
        <p:spPr bwMode="auto">
          <a:xfrm>
            <a:off x="1752601" y="3810000"/>
            <a:ext cx="5421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i="1">
                <a:solidFill>
                  <a:srgbClr val="FF0000"/>
                </a:solidFill>
                <a:latin typeface="Symbol" panose="05050102010706020507" pitchFamily="18" charset="2"/>
              </a:rPr>
              <a:t>c</a:t>
            </a:r>
            <a:r>
              <a:rPr lang="en-GB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(R)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is character of the </a:t>
            </a:r>
            <a:r>
              <a:rPr lang="en-GB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reducible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representation</a:t>
            </a:r>
          </a:p>
        </p:txBody>
      </p:sp>
      <p:sp>
        <p:nvSpPr>
          <p:cNvPr id="95242" name="Rectangle 9"/>
          <p:cNvSpPr>
            <a:spLocks noChangeArrowheads="1"/>
          </p:cNvSpPr>
          <p:nvPr/>
        </p:nvSpPr>
        <p:spPr bwMode="auto">
          <a:xfrm>
            <a:off x="1752600" y="4495800"/>
            <a:ext cx="5741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i="1">
                <a:solidFill>
                  <a:srgbClr val="FF0000"/>
                </a:solidFill>
                <a:latin typeface="Symbol" panose="05050102010706020507" pitchFamily="18" charset="2"/>
              </a:rPr>
              <a:t>c</a:t>
            </a:r>
            <a:r>
              <a:rPr lang="en-GB" altLang="en-US" sz="2400" b="1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r>
              <a:rPr lang="en-GB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(R)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is character of the </a:t>
            </a:r>
            <a:r>
              <a:rPr lang="en-GB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irreducible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representation</a:t>
            </a:r>
          </a:p>
        </p:txBody>
      </p:sp>
      <p:sp>
        <p:nvSpPr>
          <p:cNvPr id="95243" name="Text Box 10"/>
          <p:cNvSpPr txBox="1">
            <a:spLocks noChangeArrowheads="1"/>
          </p:cNvSpPr>
          <p:nvPr/>
        </p:nvSpPr>
        <p:spPr bwMode="auto">
          <a:xfrm>
            <a:off x="1828800" y="5105400"/>
            <a:ext cx="452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GB" altLang="en-US" sz="2400" b="1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is the number of operations in the class</a:t>
            </a:r>
          </a:p>
        </p:txBody>
      </p:sp>
    </p:spTree>
    <p:extLst>
      <p:ext uri="{BB962C8B-B14F-4D97-AF65-F5344CB8AC3E}">
        <p14:creationId xmlns:p14="http://schemas.microsoft.com/office/powerpoint/2010/main" val="253524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Page </a:t>
            </a:r>
            <a:fld id="{F1FD830D-49FD-46A7-99FB-0331FA931452}" type="slidenum">
              <a:rPr lang="en-US" altLang="en-US" sz="10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000"/>
          </a:p>
        </p:txBody>
      </p:sp>
      <p:graphicFrame>
        <p:nvGraphicFramePr>
          <p:cNvPr id="370690" name="Group 2"/>
          <p:cNvGraphicFramePr>
            <a:graphicFrameLocks noGrp="1"/>
          </p:cNvGraphicFramePr>
          <p:nvPr/>
        </p:nvGraphicFramePr>
        <p:xfrm>
          <a:off x="1828800" y="228600"/>
          <a:ext cx="5867400" cy="2589212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9587"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GB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2v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GB" alt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ymbol" pitchFamily="18" charset="2"/>
                        </a:rPr>
                        <a:t>1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(xz)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E207F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ymbol" pitchFamily="18" charset="2"/>
                        </a:rPr>
                        <a:t>1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(yz)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E207F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E207F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851"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, y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, z</a:t>
                      </a:r>
                      <a:r>
                        <a:rPr kumimoji="0" lang="en-GB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851"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xy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459"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x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E207F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xz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464"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 ,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GB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E207F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rgbClr val="0E207F"/>
                          </a:solidFill>
                          <a:latin typeface="Arial" charset="0"/>
                        </a:defRPr>
                      </a:lvl1pPr>
                      <a:lvl2pPr>
                        <a:defRPr sz="2000">
                          <a:solidFill>
                            <a:srgbClr val="0E207F"/>
                          </a:solidFill>
                          <a:latin typeface="Arial" charset="0"/>
                        </a:defRPr>
                      </a:lvl2pPr>
                      <a:lvl3pPr>
                        <a:defRPr sz="1200">
                          <a:solidFill>
                            <a:srgbClr val="0E207F"/>
                          </a:solidFill>
                          <a:latin typeface="Arial" charset="0"/>
                        </a:defRPr>
                      </a:lvl3pPr>
                      <a:lvl4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E207F"/>
                          </a:solidFill>
                          <a:effectLst/>
                          <a:latin typeface="Arial" charset="0"/>
                        </a:rPr>
                        <a:t>yz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E207F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6309" name="Line 52"/>
          <p:cNvSpPr>
            <a:spLocks noChangeShapeType="1"/>
          </p:cNvSpPr>
          <p:nvPr/>
        </p:nvSpPr>
        <p:spPr bwMode="auto">
          <a:xfrm>
            <a:off x="2057400" y="3276600"/>
            <a:ext cx="4800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10" name="Line 53"/>
          <p:cNvSpPr>
            <a:spLocks noChangeShapeType="1"/>
          </p:cNvSpPr>
          <p:nvPr/>
        </p:nvSpPr>
        <p:spPr bwMode="auto">
          <a:xfrm>
            <a:off x="2590800" y="2895600"/>
            <a:ext cx="1588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11" name="Text Box 54"/>
          <p:cNvSpPr txBox="1">
            <a:spLocks noChangeArrowheads="1"/>
          </p:cNvSpPr>
          <p:nvPr/>
        </p:nvSpPr>
        <p:spPr bwMode="auto">
          <a:xfrm>
            <a:off x="1981201" y="28194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  <a:r>
              <a:rPr lang="en-GB" altLang="en-US" sz="2400" b="1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2v</a:t>
            </a:r>
          </a:p>
        </p:txBody>
      </p:sp>
      <p:sp>
        <p:nvSpPr>
          <p:cNvPr id="96312" name="Text Box 55"/>
          <p:cNvSpPr txBox="1">
            <a:spLocks noChangeArrowheads="1"/>
          </p:cNvSpPr>
          <p:nvPr/>
        </p:nvSpPr>
        <p:spPr bwMode="auto">
          <a:xfrm>
            <a:off x="1981200" y="3352800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Symbol" panose="05050102010706020507" pitchFamily="18" charset="2"/>
              </a:rPr>
              <a:t>G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3n</a:t>
            </a:r>
          </a:p>
        </p:txBody>
      </p:sp>
      <p:sp>
        <p:nvSpPr>
          <p:cNvPr id="96313" name="Text Box 56"/>
          <p:cNvSpPr txBox="1">
            <a:spLocks noChangeArrowheads="1"/>
          </p:cNvSpPr>
          <p:nvPr/>
        </p:nvSpPr>
        <p:spPr bwMode="auto">
          <a:xfrm>
            <a:off x="2895600" y="28194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96314" name="Text Box 57"/>
          <p:cNvSpPr txBox="1">
            <a:spLocks noChangeArrowheads="1"/>
          </p:cNvSpPr>
          <p:nvPr/>
        </p:nvSpPr>
        <p:spPr bwMode="auto">
          <a:xfrm>
            <a:off x="3505200" y="2819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6315" name="Text Box 58"/>
          <p:cNvSpPr txBox="1">
            <a:spLocks noChangeArrowheads="1"/>
          </p:cNvSpPr>
          <p:nvPr/>
        </p:nvSpPr>
        <p:spPr bwMode="auto">
          <a:xfrm>
            <a:off x="4343401" y="2743200"/>
            <a:ext cx="69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Symbol" panose="05050102010706020507" pitchFamily="18" charset="2"/>
              </a:rPr>
              <a:t>s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(xz)</a:t>
            </a:r>
          </a:p>
        </p:txBody>
      </p:sp>
      <p:sp>
        <p:nvSpPr>
          <p:cNvPr id="96316" name="Rectangle 59"/>
          <p:cNvSpPr>
            <a:spLocks noChangeArrowheads="1"/>
          </p:cNvSpPr>
          <p:nvPr/>
        </p:nvSpPr>
        <p:spPr bwMode="auto">
          <a:xfrm>
            <a:off x="5181601" y="2743200"/>
            <a:ext cx="69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Symbol" panose="05050102010706020507" pitchFamily="18" charset="2"/>
              </a:rPr>
              <a:t>s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(yz)</a:t>
            </a:r>
          </a:p>
        </p:txBody>
      </p:sp>
      <p:sp>
        <p:nvSpPr>
          <p:cNvPr id="96317" name="Text Box 60"/>
          <p:cNvSpPr txBox="1">
            <a:spLocks noChangeArrowheads="1"/>
          </p:cNvSpPr>
          <p:nvPr/>
        </p:nvSpPr>
        <p:spPr bwMode="auto">
          <a:xfrm>
            <a:off x="2743200" y="3429000"/>
            <a:ext cx="50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+9</a:t>
            </a:r>
          </a:p>
        </p:txBody>
      </p:sp>
      <p:sp>
        <p:nvSpPr>
          <p:cNvPr id="96318" name="Text Box 61"/>
          <p:cNvSpPr txBox="1">
            <a:spLocks noChangeArrowheads="1"/>
          </p:cNvSpPr>
          <p:nvPr/>
        </p:nvSpPr>
        <p:spPr bwMode="auto">
          <a:xfrm>
            <a:off x="3505200" y="34290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96319" name="Text Box 62"/>
          <p:cNvSpPr txBox="1">
            <a:spLocks noChangeArrowheads="1"/>
          </p:cNvSpPr>
          <p:nvPr/>
        </p:nvSpPr>
        <p:spPr bwMode="auto">
          <a:xfrm>
            <a:off x="4343400" y="3429000"/>
            <a:ext cx="50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+1</a:t>
            </a:r>
          </a:p>
        </p:txBody>
      </p:sp>
      <p:sp>
        <p:nvSpPr>
          <p:cNvPr id="96320" name="Text Box 63"/>
          <p:cNvSpPr txBox="1">
            <a:spLocks noChangeArrowheads="1"/>
          </p:cNvSpPr>
          <p:nvPr/>
        </p:nvSpPr>
        <p:spPr bwMode="auto">
          <a:xfrm>
            <a:off x="5334000" y="3429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6321" name="Text Box 64"/>
          <p:cNvSpPr txBox="1">
            <a:spLocks noChangeArrowheads="1"/>
          </p:cNvSpPr>
          <p:nvPr/>
        </p:nvSpPr>
        <p:spPr bwMode="auto">
          <a:xfrm>
            <a:off x="7896226" y="765175"/>
            <a:ext cx="22320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For C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2v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; g = 4  and n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R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= 1 for all operations</a:t>
            </a:r>
          </a:p>
        </p:txBody>
      </p:sp>
      <p:graphicFrame>
        <p:nvGraphicFramePr>
          <p:cNvPr id="96322" name="Object 1"/>
          <p:cNvGraphicFramePr>
            <a:graphicFrameLocks noChangeAspect="1"/>
          </p:cNvGraphicFramePr>
          <p:nvPr/>
        </p:nvGraphicFramePr>
        <p:xfrm>
          <a:off x="6759576" y="3500439"/>
          <a:ext cx="3800475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1701800" imgH="457200" progId="Equation.3">
                  <p:embed/>
                </p:oleObj>
              </mc:Choice>
              <mc:Fallback>
                <p:oleObj name="Equation" r:id="rId3" imgW="1701800" imgH="457200" progId="Equation.3">
                  <p:embed/>
                  <p:pic>
                    <p:nvPicPr>
                      <p:cNvPr id="9632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6" y="3500439"/>
                        <a:ext cx="3800475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323" name="Rectangle 2"/>
          <p:cNvSpPr>
            <a:spLocks noChangeArrowheads="1"/>
          </p:cNvSpPr>
          <p:nvPr/>
        </p:nvSpPr>
        <p:spPr bwMode="auto">
          <a:xfrm>
            <a:off x="6672264" y="3429000"/>
            <a:ext cx="3887787" cy="1295400"/>
          </a:xfrm>
          <a:prstGeom prst="rect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1800">
              <a:solidFill>
                <a:srgbClr val="FE9914"/>
              </a:solidFill>
            </a:endParaRPr>
          </a:p>
        </p:txBody>
      </p:sp>
      <p:sp>
        <p:nvSpPr>
          <p:cNvPr id="96324" name="Text Box 2"/>
          <p:cNvSpPr txBox="1">
            <a:spLocks noChangeArrowheads="1"/>
          </p:cNvSpPr>
          <p:nvPr/>
        </p:nvSpPr>
        <p:spPr bwMode="auto">
          <a:xfrm>
            <a:off x="1828801" y="5373688"/>
            <a:ext cx="8240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baseline="-50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= (1/4)[ ( 1x9x1) + (1x-1x1) + (1x1x1) + (1x3x1)] = (12/4) =3</a:t>
            </a:r>
          </a:p>
        </p:txBody>
      </p:sp>
    </p:spTree>
    <p:extLst>
      <p:ext uri="{BB962C8B-B14F-4D97-AF65-F5344CB8AC3E}">
        <p14:creationId xmlns:p14="http://schemas.microsoft.com/office/powerpoint/2010/main" val="19859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Page </a:t>
            </a:r>
            <a:fld id="{F5FD4714-AF75-4C60-8915-9C97522CD36A}" type="slidenum">
              <a:rPr lang="en-US" altLang="en-US" sz="10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000"/>
          </a:p>
        </p:txBody>
      </p:sp>
      <p:sp>
        <p:nvSpPr>
          <p:cNvPr id="97283" name="Text Box 2"/>
          <p:cNvSpPr txBox="1">
            <a:spLocks noChangeArrowheads="1"/>
          </p:cNvSpPr>
          <p:nvPr/>
        </p:nvSpPr>
        <p:spPr bwMode="auto">
          <a:xfrm>
            <a:off x="1828801" y="2209800"/>
            <a:ext cx="8240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baseline="-50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= (1/4)[ ( 1x9x1) + (1x-1x1) + (1x1x1) + (1x3x1)] = (12/4) =3</a:t>
            </a:r>
          </a:p>
        </p:txBody>
      </p:sp>
      <p:graphicFrame>
        <p:nvGraphicFramePr>
          <p:cNvPr id="97284" name="Object 3"/>
          <p:cNvGraphicFramePr>
            <a:graphicFrameLocks noChangeAspect="1"/>
          </p:cNvGraphicFramePr>
          <p:nvPr/>
        </p:nvGraphicFramePr>
        <p:xfrm>
          <a:off x="1857376" y="333375"/>
          <a:ext cx="3800475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1701800" imgH="457200" progId="Equation.3">
                  <p:embed/>
                </p:oleObj>
              </mc:Choice>
              <mc:Fallback>
                <p:oleObj name="Equation" r:id="rId3" imgW="1701800" imgH="457200" progId="Equation.3">
                  <p:embed/>
                  <p:pic>
                    <p:nvPicPr>
                      <p:cNvPr id="9728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6" y="333375"/>
                        <a:ext cx="3800475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5" name="Line 4"/>
          <p:cNvSpPr>
            <a:spLocks noChangeShapeType="1"/>
          </p:cNvSpPr>
          <p:nvPr/>
        </p:nvSpPr>
        <p:spPr bwMode="auto">
          <a:xfrm>
            <a:off x="6172200" y="838200"/>
            <a:ext cx="4800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6" name="Line 5"/>
          <p:cNvSpPr>
            <a:spLocks noChangeShapeType="1"/>
          </p:cNvSpPr>
          <p:nvPr/>
        </p:nvSpPr>
        <p:spPr bwMode="auto">
          <a:xfrm>
            <a:off x="6705600" y="457200"/>
            <a:ext cx="1588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7" name="Text Box 6"/>
          <p:cNvSpPr txBox="1">
            <a:spLocks noChangeArrowheads="1"/>
          </p:cNvSpPr>
          <p:nvPr/>
        </p:nvSpPr>
        <p:spPr bwMode="auto">
          <a:xfrm>
            <a:off x="6096001" y="3810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  <a:r>
              <a:rPr lang="en-GB" altLang="en-US" sz="2400" b="1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2v</a:t>
            </a:r>
          </a:p>
        </p:txBody>
      </p:sp>
      <p:sp>
        <p:nvSpPr>
          <p:cNvPr id="97288" name="Text Box 7"/>
          <p:cNvSpPr txBox="1">
            <a:spLocks noChangeArrowheads="1"/>
          </p:cNvSpPr>
          <p:nvPr/>
        </p:nvSpPr>
        <p:spPr bwMode="auto">
          <a:xfrm>
            <a:off x="6096000" y="914400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Symbol" panose="05050102010706020507" pitchFamily="18" charset="2"/>
              </a:rPr>
              <a:t>G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3n</a:t>
            </a:r>
          </a:p>
        </p:txBody>
      </p:sp>
      <p:sp>
        <p:nvSpPr>
          <p:cNvPr id="97289" name="Text Box 8"/>
          <p:cNvSpPr txBox="1">
            <a:spLocks noChangeArrowheads="1"/>
          </p:cNvSpPr>
          <p:nvPr/>
        </p:nvSpPr>
        <p:spPr bwMode="auto">
          <a:xfrm>
            <a:off x="7010400" y="3810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97290" name="Text Box 9"/>
          <p:cNvSpPr txBox="1">
            <a:spLocks noChangeArrowheads="1"/>
          </p:cNvSpPr>
          <p:nvPr/>
        </p:nvSpPr>
        <p:spPr bwMode="auto">
          <a:xfrm>
            <a:off x="7620000" y="381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7291" name="Text Box 10"/>
          <p:cNvSpPr txBox="1">
            <a:spLocks noChangeArrowheads="1"/>
          </p:cNvSpPr>
          <p:nvPr/>
        </p:nvSpPr>
        <p:spPr bwMode="auto">
          <a:xfrm>
            <a:off x="8458201" y="304800"/>
            <a:ext cx="69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Symbol" panose="05050102010706020507" pitchFamily="18" charset="2"/>
              </a:rPr>
              <a:t>s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(xz)</a:t>
            </a:r>
          </a:p>
        </p:txBody>
      </p:sp>
      <p:sp>
        <p:nvSpPr>
          <p:cNvPr id="97292" name="Rectangle 11"/>
          <p:cNvSpPr>
            <a:spLocks noChangeArrowheads="1"/>
          </p:cNvSpPr>
          <p:nvPr/>
        </p:nvSpPr>
        <p:spPr bwMode="auto">
          <a:xfrm>
            <a:off x="9296401" y="304800"/>
            <a:ext cx="69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Symbol" panose="05050102010706020507" pitchFamily="18" charset="2"/>
              </a:rPr>
              <a:t>s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(yz)</a:t>
            </a:r>
          </a:p>
        </p:txBody>
      </p:sp>
      <p:sp>
        <p:nvSpPr>
          <p:cNvPr id="97293" name="Text Box 12"/>
          <p:cNvSpPr txBox="1">
            <a:spLocks noChangeArrowheads="1"/>
          </p:cNvSpPr>
          <p:nvPr/>
        </p:nvSpPr>
        <p:spPr bwMode="auto">
          <a:xfrm>
            <a:off x="6858000" y="990600"/>
            <a:ext cx="50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+9</a:t>
            </a:r>
          </a:p>
        </p:txBody>
      </p:sp>
      <p:sp>
        <p:nvSpPr>
          <p:cNvPr id="97294" name="Text Box 13"/>
          <p:cNvSpPr txBox="1">
            <a:spLocks noChangeArrowheads="1"/>
          </p:cNvSpPr>
          <p:nvPr/>
        </p:nvSpPr>
        <p:spPr bwMode="auto">
          <a:xfrm>
            <a:off x="7620000" y="9906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97295" name="Text Box 14"/>
          <p:cNvSpPr txBox="1">
            <a:spLocks noChangeArrowheads="1"/>
          </p:cNvSpPr>
          <p:nvPr/>
        </p:nvSpPr>
        <p:spPr bwMode="auto">
          <a:xfrm>
            <a:off x="8458200" y="990600"/>
            <a:ext cx="50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+1</a:t>
            </a:r>
          </a:p>
        </p:txBody>
      </p:sp>
      <p:sp>
        <p:nvSpPr>
          <p:cNvPr id="97296" name="Text Box 15"/>
          <p:cNvSpPr txBox="1">
            <a:spLocks noChangeArrowheads="1"/>
          </p:cNvSpPr>
          <p:nvPr/>
        </p:nvSpPr>
        <p:spPr bwMode="auto">
          <a:xfrm>
            <a:off x="9448800" y="990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7297" name="Rectangle 16"/>
          <p:cNvSpPr>
            <a:spLocks noChangeArrowheads="1"/>
          </p:cNvSpPr>
          <p:nvPr/>
        </p:nvSpPr>
        <p:spPr bwMode="auto">
          <a:xfrm>
            <a:off x="1828801" y="2971800"/>
            <a:ext cx="8291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baseline="-50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= (1/4)[ ( 1x9x1) + (1x-1x1) + (1x1x-1) + (1x3x-1)] = (4/4) =1</a:t>
            </a:r>
          </a:p>
        </p:txBody>
      </p:sp>
      <p:sp>
        <p:nvSpPr>
          <p:cNvPr id="97298" name="Rectangle 17"/>
          <p:cNvSpPr>
            <a:spLocks noChangeArrowheads="1"/>
          </p:cNvSpPr>
          <p:nvPr/>
        </p:nvSpPr>
        <p:spPr bwMode="auto">
          <a:xfrm>
            <a:off x="1828800" y="3733800"/>
            <a:ext cx="828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r>
              <a:rPr lang="en-GB" altLang="en-US" sz="2400" baseline="-50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= (1/4)[ ( 1x9x1) + (1x-1x-1) + (1x1x1) + (1x3x-1)] = (8/4) =2</a:t>
            </a:r>
          </a:p>
        </p:txBody>
      </p:sp>
      <p:sp>
        <p:nvSpPr>
          <p:cNvPr id="97299" name="Rectangle 18"/>
          <p:cNvSpPr>
            <a:spLocks noChangeArrowheads="1"/>
          </p:cNvSpPr>
          <p:nvPr/>
        </p:nvSpPr>
        <p:spPr bwMode="auto">
          <a:xfrm>
            <a:off x="1828800" y="4495800"/>
            <a:ext cx="843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r>
              <a:rPr lang="en-GB" altLang="en-US" sz="2400" baseline="-50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= (1/4)[ ( 1x9x1) + (1x-1x-1) + (1x1x-1) + (1x3x1)] = (12/4) =3</a:t>
            </a:r>
          </a:p>
        </p:txBody>
      </p:sp>
      <p:sp>
        <p:nvSpPr>
          <p:cNvPr id="97300" name="Text Box 19"/>
          <p:cNvSpPr txBox="1">
            <a:spLocks noChangeArrowheads="1"/>
          </p:cNvSpPr>
          <p:nvPr/>
        </p:nvSpPr>
        <p:spPr bwMode="auto">
          <a:xfrm>
            <a:off x="4038601" y="5486400"/>
            <a:ext cx="3578225" cy="457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Symbol" panose="05050102010706020507" pitchFamily="18" charset="2"/>
              </a:rPr>
              <a:t>G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3n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= 3A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+ A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+ 2B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+ 3B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876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Page </a:t>
            </a:r>
            <a:fld id="{81F71CA4-D18D-4CB6-AD74-257F01F6131F}" type="slidenum">
              <a:rPr lang="en-US" altLang="en-US" sz="10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3200400" y="533400"/>
            <a:ext cx="386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Mulliken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symbols:  Labelling</a:t>
            </a:r>
          </a:p>
        </p:txBody>
      </p:sp>
      <p:sp>
        <p:nvSpPr>
          <p:cNvPr id="67588" name="Text Box 3"/>
          <p:cNvSpPr txBox="1">
            <a:spLocks noChangeArrowheads="1"/>
          </p:cNvSpPr>
          <p:nvPr/>
        </p:nvSpPr>
        <p:spPr bwMode="auto">
          <a:xfrm>
            <a:off x="1992314" y="1341438"/>
            <a:ext cx="843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All one dimensional irreducible representations are labelled </a:t>
            </a:r>
            <a:r>
              <a:rPr lang="en-GB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or </a:t>
            </a:r>
            <a:r>
              <a:rPr lang="en-GB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B.</a:t>
            </a:r>
          </a:p>
        </p:txBody>
      </p:sp>
      <p:sp>
        <p:nvSpPr>
          <p:cNvPr id="67589" name="Text Box 4"/>
          <p:cNvSpPr txBox="1">
            <a:spLocks noChangeArrowheads="1"/>
          </p:cNvSpPr>
          <p:nvPr/>
        </p:nvSpPr>
        <p:spPr bwMode="auto">
          <a:xfrm>
            <a:off x="1919288" y="2565401"/>
            <a:ext cx="78999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All two dimensional irreducible representations are labelled </a:t>
            </a:r>
            <a:r>
              <a:rPr lang="en-GB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(Not to be confused with Identity element)</a:t>
            </a:r>
          </a:p>
        </p:txBody>
      </p:sp>
      <p:sp>
        <p:nvSpPr>
          <p:cNvPr id="67590" name="Text Box 5"/>
          <p:cNvSpPr txBox="1">
            <a:spLocks noChangeArrowheads="1"/>
          </p:cNvSpPr>
          <p:nvPr/>
        </p:nvSpPr>
        <p:spPr bwMode="auto">
          <a:xfrm>
            <a:off x="2063751" y="3933825"/>
            <a:ext cx="658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All three dimensional representations are labelled </a:t>
            </a:r>
            <a:r>
              <a:rPr lang="en-GB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T.</a:t>
            </a:r>
          </a:p>
        </p:txBody>
      </p:sp>
      <p:sp>
        <p:nvSpPr>
          <p:cNvPr id="67591" name="Text Box 6"/>
          <p:cNvSpPr txBox="1">
            <a:spLocks noChangeArrowheads="1"/>
          </p:cNvSpPr>
          <p:nvPr/>
        </p:nvSpPr>
        <p:spPr bwMode="auto">
          <a:xfrm>
            <a:off x="1919289" y="5013326"/>
            <a:ext cx="86068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For </a:t>
            </a:r>
            <a:r>
              <a:rPr lang="en-GB" altLang="en-US" sz="2400" b="1" i="1">
                <a:solidFill>
                  <a:schemeClr val="tx1"/>
                </a:solidFill>
                <a:latin typeface="Times New Roman" panose="02020603050405020304" pitchFamily="18" charset="0"/>
              </a:rPr>
              <a:t>linear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point groups one dimensional representations are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given the symbol </a:t>
            </a:r>
            <a:r>
              <a:rPr lang="en-GB" altLang="en-US" sz="2400">
                <a:solidFill>
                  <a:schemeClr val="tx1"/>
                </a:solidFill>
                <a:latin typeface="Symbol" panose="05050102010706020507" pitchFamily="18" charset="2"/>
              </a:rPr>
              <a:t>S 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with two and three dimensional representations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being</a:t>
            </a:r>
            <a:r>
              <a:rPr lang="en-GB" altLang="en-US" sz="2400">
                <a:solidFill>
                  <a:schemeClr val="tx1"/>
                </a:solidFill>
                <a:latin typeface="Symbol" panose="05050102010706020507" pitchFamily="18" charset="2"/>
              </a:rPr>
              <a:t> P 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and</a:t>
            </a:r>
            <a:r>
              <a:rPr lang="en-GB" altLang="en-US" sz="2400">
                <a:solidFill>
                  <a:schemeClr val="tx1"/>
                </a:solidFill>
                <a:latin typeface="Symbol" panose="05050102010706020507" pitchFamily="18" charset="2"/>
              </a:rPr>
              <a:t> D.</a:t>
            </a:r>
          </a:p>
        </p:txBody>
      </p:sp>
    </p:spTree>
    <p:extLst>
      <p:ext uri="{BB962C8B-B14F-4D97-AF65-F5344CB8AC3E}">
        <p14:creationId xmlns:p14="http://schemas.microsoft.com/office/powerpoint/2010/main" val="118408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Page </a:t>
            </a:r>
            <a:fld id="{BFB789C7-7EEA-4B23-9B3A-D5C12CC1D918}" type="slidenum">
              <a:rPr lang="en-US" altLang="en-US" sz="10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2057400" y="304800"/>
            <a:ext cx="386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Mulliken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symbols:  Labelling</a:t>
            </a:r>
          </a:p>
        </p:txBody>
      </p:sp>
      <p:sp>
        <p:nvSpPr>
          <p:cNvPr id="68612" name="Text Box 3"/>
          <p:cNvSpPr txBox="1">
            <a:spLocks noChangeArrowheads="1"/>
          </p:cNvSpPr>
          <p:nvPr/>
        </p:nvSpPr>
        <p:spPr bwMode="auto">
          <a:xfrm>
            <a:off x="1905001" y="1371600"/>
            <a:ext cx="828303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A one dimensional irreducible representation is labelled </a:t>
            </a:r>
            <a:r>
              <a:rPr lang="en-GB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if it is symmetric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with respect to rotation about the highest order axis C</a:t>
            </a:r>
            <a:r>
              <a:rPr lang="en-GB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n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(Symmetric means that </a:t>
            </a:r>
            <a:r>
              <a:rPr lang="en-GB" altLang="en-US" sz="200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= + 1 for the operation.)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If it is anti-symmetric with respect to the operation </a:t>
            </a:r>
            <a:r>
              <a:rPr lang="en-GB" altLang="en-US" sz="2000">
                <a:solidFill>
                  <a:schemeClr val="tx1"/>
                </a:solidFill>
                <a:latin typeface="Symbol" panose="05050102010706020507" pitchFamily="18" charset="2"/>
              </a:rPr>
              <a:t>c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= - 1  and it is labelled </a:t>
            </a:r>
            <a:r>
              <a:rPr lang="en-GB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8613" name="Text Box 4"/>
          <p:cNvSpPr txBox="1">
            <a:spLocks noChangeArrowheads="1"/>
          </p:cNvSpPr>
          <p:nvPr/>
        </p:nvSpPr>
        <p:spPr bwMode="auto">
          <a:xfrm>
            <a:off x="1884363" y="3810001"/>
            <a:ext cx="8855566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A subscript </a:t>
            </a:r>
            <a:r>
              <a:rPr lang="en-GB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is given if the irreducible representation is symmetric with respect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to rotation about a  C</a:t>
            </a:r>
            <a:r>
              <a:rPr lang="en-GB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axis perpendicular to C</a:t>
            </a:r>
            <a:r>
              <a:rPr lang="en-GB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n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or (in the absence of such an axis)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to reflection in a </a:t>
            </a:r>
            <a:r>
              <a:rPr lang="en-GB" altLang="en-US" sz="2000">
                <a:solidFill>
                  <a:schemeClr val="tx1"/>
                </a:solidFill>
                <a:latin typeface="Symbol" panose="05050102010706020507" pitchFamily="18" charset="2"/>
              </a:rPr>
              <a:t>s</a:t>
            </a:r>
            <a:r>
              <a:rPr lang="en-GB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v</a:t>
            </a:r>
            <a:r>
              <a:rPr lang="en-GB" altLang="en-US" sz="2000">
                <a:solidFill>
                  <a:schemeClr val="tx1"/>
                </a:solidFill>
                <a:latin typeface="Symbol" panose="05050102010706020507" pitchFamily="18" charset="2"/>
              </a:rPr>
              <a:t> 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plane. An anti-symmetric representation is given the subscript </a:t>
            </a:r>
            <a:r>
              <a:rPr lang="en-GB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For linear point groups symmetry with respect to s is indicated by a superscript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(symmetric) or </a:t>
            </a:r>
            <a:r>
              <a:rPr lang="en-GB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–</a:t>
            </a:r>
            <a:r>
              <a:rPr lang="en-GB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(anti-symmetric)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1524000" y="11430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1)</a:t>
            </a:r>
          </a:p>
        </p:txBody>
      </p:sp>
      <p:sp>
        <p:nvSpPr>
          <p:cNvPr id="68615" name="Text Box 6"/>
          <p:cNvSpPr txBox="1">
            <a:spLocks noChangeArrowheads="1"/>
          </p:cNvSpPr>
          <p:nvPr/>
        </p:nvSpPr>
        <p:spPr bwMode="auto">
          <a:xfrm>
            <a:off x="1524000" y="34290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2)</a:t>
            </a:r>
          </a:p>
        </p:txBody>
      </p:sp>
    </p:spTree>
    <p:extLst>
      <p:ext uri="{BB962C8B-B14F-4D97-AF65-F5344CB8AC3E}">
        <p14:creationId xmlns:p14="http://schemas.microsoft.com/office/powerpoint/2010/main" val="338717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Page </a:t>
            </a:r>
            <a:fld id="{FD3F002D-DE98-4703-8EF5-B3F5DE160455}" type="slidenum">
              <a:rPr lang="en-US" altLang="en-US" sz="10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2057400" y="304800"/>
            <a:ext cx="386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Mulliken</a:t>
            </a: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symbols:  Labelling</a:t>
            </a:r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1828801" y="1600200"/>
            <a:ext cx="82200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Subscripts </a:t>
            </a:r>
            <a:r>
              <a:rPr lang="en-GB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(gerade) and </a:t>
            </a:r>
            <a:r>
              <a:rPr lang="en-GB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GB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(ungerade) are given to irreducible representations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That are symmetric and anti-symmetric respectively, with respect to inversion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at a centre of symmetry.</a:t>
            </a:r>
          </a:p>
        </p:txBody>
      </p:sp>
      <p:sp>
        <p:nvSpPr>
          <p:cNvPr id="69637" name="Text Box 4"/>
          <p:cNvSpPr txBox="1">
            <a:spLocks noChangeArrowheads="1"/>
          </p:cNvSpPr>
          <p:nvPr/>
        </p:nvSpPr>
        <p:spPr bwMode="auto">
          <a:xfrm>
            <a:off x="1752601" y="3429000"/>
            <a:ext cx="8289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Superscripts </a:t>
            </a:r>
            <a:r>
              <a:rPr lang="en-GB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‘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and </a:t>
            </a:r>
            <a:r>
              <a:rPr lang="en-GB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“ 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are given to irreducible representations that are symmetric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and anti-symmetric respectively with respect o reflection in a </a:t>
            </a:r>
            <a:r>
              <a:rPr lang="en-GB" altLang="en-US" sz="2000">
                <a:solidFill>
                  <a:schemeClr val="tx1"/>
                </a:solidFill>
                <a:latin typeface="Symbol" panose="05050102010706020507" pitchFamily="18" charset="2"/>
              </a:rPr>
              <a:t>s</a:t>
            </a:r>
            <a:r>
              <a:rPr lang="en-GB" altLang="en-US" sz="20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h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plane.</a:t>
            </a:r>
          </a:p>
        </p:txBody>
      </p:sp>
      <p:sp>
        <p:nvSpPr>
          <p:cNvPr id="69638" name="Text Box 5"/>
          <p:cNvSpPr txBox="1">
            <a:spLocks noChangeArrowheads="1"/>
          </p:cNvSpPr>
          <p:nvPr/>
        </p:nvSpPr>
        <p:spPr bwMode="auto">
          <a:xfrm>
            <a:off x="2346325" y="4003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9" name="Text Box 6"/>
          <p:cNvSpPr txBox="1">
            <a:spLocks noChangeArrowheads="1"/>
          </p:cNvSpPr>
          <p:nvPr/>
        </p:nvSpPr>
        <p:spPr bwMode="auto">
          <a:xfrm>
            <a:off x="1524000" y="10668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3)</a:t>
            </a:r>
          </a:p>
        </p:txBody>
      </p:sp>
      <p:sp>
        <p:nvSpPr>
          <p:cNvPr id="69640" name="Text Box 7"/>
          <p:cNvSpPr txBox="1">
            <a:spLocks noChangeArrowheads="1"/>
          </p:cNvSpPr>
          <p:nvPr/>
        </p:nvSpPr>
        <p:spPr bwMode="auto">
          <a:xfrm>
            <a:off x="1524000" y="29718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4)</a:t>
            </a:r>
          </a:p>
        </p:txBody>
      </p:sp>
      <p:sp>
        <p:nvSpPr>
          <p:cNvPr id="69641" name="Text Box 8"/>
          <p:cNvSpPr txBox="1">
            <a:spLocks noChangeArrowheads="1"/>
          </p:cNvSpPr>
          <p:nvPr/>
        </p:nvSpPr>
        <p:spPr bwMode="auto">
          <a:xfrm>
            <a:off x="1736726" y="4738688"/>
            <a:ext cx="87741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E207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E207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rgbClr val="0E207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latin typeface="Times New Roman" panose="02020603050405020304" pitchFamily="18" charset="0"/>
              </a:rPr>
              <a:t>Note</a:t>
            </a: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: Points 1) and 2) apply to one-dimensional representations only.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Points 3) and 4) apply equally to one-,  two-, and three- dimensional representations.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379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 Table (C</a:t>
            </a:r>
            <a:r>
              <a:rPr lang="en-US" altLang="en-US" baseline="-25000" smtClean="0"/>
              <a:t>2v</a:t>
            </a:r>
            <a:r>
              <a:rPr lang="en-US" altLang="en-US" smtClean="0"/>
              <a:t>)</a:t>
            </a:r>
          </a:p>
        </p:txBody>
      </p:sp>
      <p:pic>
        <p:nvPicPr>
          <p:cNvPr id="7065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0"/>
            <a:ext cx="8269288" cy="33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6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00600"/>
            <a:ext cx="838200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8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 Table (C</a:t>
            </a:r>
            <a:r>
              <a:rPr lang="en-US" altLang="en-US" baseline="-25000" smtClean="0"/>
              <a:t>2v</a:t>
            </a:r>
            <a:r>
              <a:rPr lang="en-US" altLang="en-US" smtClean="0"/>
              <a:t>)</a:t>
            </a:r>
          </a:p>
        </p:txBody>
      </p:sp>
      <p:graphicFrame>
        <p:nvGraphicFramePr>
          <p:cNvPr id="71683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438400" y="1474788"/>
          <a:ext cx="76962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" r:id="rId3" imgW="10057143" imgH="3352381" progId="PhotoshopElements.Image.3">
                  <p:embed/>
                </p:oleObj>
              </mc:Choice>
              <mc:Fallback>
                <p:oleObj name="Image" r:id="rId3" imgW="10057143" imgH="3352381" progId="PhotoshopElements.Image.3">
                  <p:embed/>
                  <p:pic>
                    <p:nvPicPr>
                      <p:cNvPr id="71683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474788"/>
                        <a:ext cx="7696200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4267201"/>
            <a:ext cx="8229600" cy="17764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	The functions to the right are called </a:t>
            </a:r>
            <a:r>
              <a:rPr lang="en-US" altLang="en-US" i="1"/>
              <a:t>basis functions</a:t>
            </a:r>
            <a:r>
              <a:rPr lang="en-US" altLang="en-US"/>
              <a:t>.  They represent mathematical functions such as orbitals, rotations, etc.</a:t>
            </a:r>
          </a:p>
        </p:txBody>
      </p:sp>
    </p:spTree>
    <p:extLst>
      <p:ext uri="{BB962C8B-B14F-4D97-AF65-F5344CB8AC3E}">
        <p14:creationId xmlns:p14="http://schemas.microsoft.com/office/powerpoint/2010/main" val="394522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4" y="698501"/>
            <a:ext cx="8029575" cy="545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62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609600"/>
            <a:ext cx="8150225" cy="571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305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1528</Words>
  <Application>Microsoft Office PowerPoint</Application>
  <PresentationFormat>Widescreen</PresentationFormat>
  <Paragraphs>329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</vt:lpstr>
      <vt:lpstr>Calibri</vt:lpstr>
      <vt:lpstr>Calibri Light</vt:lpstr>
      <vt:lpstr>Garamond</vt:lpstr>
      <vt:lpstr>Script MT Bold</vt:lpstr>
      <vt:lpstr>Symbol</vt:lpstr>
      <vt:lpstr>Times</vt:lpstr>
      <vt:lpstr>Times New Roman</vt:lpstr>
      <vt:lpstr>Wingdings</vt:lpstr>
      <vt:lpstr>Office Theme</vt:lpstr>
      <vt:lpstr>Image</vt:lpstr>
      <vt:lpstr>Microsoft Equation 3.0</vt:lpstr>
      <vt:lpstr>Character Tables</vt:lpstr>
      <vt:lpstr>PowerPoint Presentation</vt:lpstr>
      <vt:lpstr>PowerPoint Presentation</vt:lpstr>
      <vt:lpstr>PowerPoint Presentation</vt:lpstr>
      <vt:lpstr>PowerPoint Presentation</vt:lpstr>
      <vt:lpstr>Character Table (C2v)</vt:lpstr>
      <vt:lpstr>Character Table (C2v)</vt:lpstr>
      <vt:lpstr>PowerPoint Presentation</vt:lpstr>
      <vt:lpstr>PowerPoint Presentation</vt:lpstr>
      <vt:lpstr>The px orbital</vt:lpstr>
      <vt:lpstr>The px orbital</vt:lpstr>
      <vt:lpstr>The px orbital</vt:lpstr>
      <vt:lpstr>The px orbital</vt:lpstr>
      <vt:lpstr>The px orbital</vt:lpstr>
      <vt:lpstr>PowerPoint Presentation</vt:lpstr>
      <vt:lpstr>PowerPoint Presentation</vt:lpstr>
      <vt:lpstr>PowerPoint Presentation</vt:lpstr>
      <vt:lpstr>Character Table Representations</vt:lpstr>
      <vt:lpstr>Character Table Representations</vt:lpstr>
      <vt:lpstr>PowerPoint Presentation</vt:lpstr>
      <vt:lpstr> Conversion of Reducible Representations into Irreducible Representations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Tables</dc:title>
  <dc:creator>Windows User</dc:creator>
  <cp:lastModifiedBy>Windows User</cp:lastModifiedBy>
  <cp:revision>1</cp:revision>
  <dcterms:created xsi:type="dcterms:W3CDTF">2020-03-16T08:49:29Z</dcterms:created>
  <dcterms:modified xsi:type="dcterms:W3CDTF">2020-03-16T08:50:48Z</dcterms:modified>
</cp:coreProperties>
</file>